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60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23C32-EE78-44F0-9FCC-22748618EFD7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00152-D93A-45E3-9CC9-67F0CD2707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00152-D93A-45E3-9CC9-67F0CD2707B2}" type="slidenum">
              <a:rPr lang="es-MX" smtClean="0"/>
              <a:pPr/>
              <a:t>2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2018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 DENGUE, SEMANA # </a:t>
            </a:r>
            <a:r>
              <a:rPr lang="es-MX" sz="2800" dirty="0" smtClean="0"/>
              <a:t>19</a:t>
            </a:r>
            <a:endParaRPr lang="es-MX" sz="2800" dirty="0" smtClean="0"/>
          </a:p>
          <a:p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FUENTE: PLATAFORMA SINAVE. SUIVE WNDOWS. SSA</a:t>
            </a:r>
          </a:p>
          <a:p>
            <a:r>
              <a:rPr lang="es-MX" sz="1200" dirty="0" smtClean="0"/>
              <a:t>CORTE DE INFORMACION AL  </a:t>
            </a:r>
            <a:r>
              <a:rPr lang="es-MX" sz="1200" dirty="0" smtClean="0"/>
              <a:t>17 </a:t>
            </a:r>
            <a:r>
              <a:rPr lang="es-MX" sz="1200" dirty="0" smtClean="0"/>
              <a:t>- </a:t>
            </a:r>
            <a:r>
              <a:rPr lang="es-MX" sz="1200" dirty="0" smtClean="0"/>
              <a:t>05 </a:t>
            </a:r>
            <a:r>
              <a:rPr lang="es-MX" sz="1200" dirty="0" smtClean="0"/>
              <a:t>-2018</a:t>
            </a:r>
          </a:p>
          <a:p>
            <a:r>
              <a:rPr lang="es-MX" sz="1200" dirty="0" smtClean="0"/>
              <a:t>DEPARTAMENTO DE VIGILANCIA EPIDEMIOLOGICA</a:t>
            </a:r>
          </a:p>
          <a:p>
            <a:r>
              <a:rPr lang="es-MX" sz="1200" dirty="0" smtClean="0"/>
              <a:t>RESPONSABLE: DR. MAURICIO BERNAL HERNANDEZ</a:t>
            </a:r>
          </a:p>
          <a:p>
            <a:r>
              <a:rPr lang="es-MX" sz="1200" dirty="0" smtClean="0"/>
              <a:t>APOYO TECNICO: ING. ERNESTO NAVARRO HIGUERA</a:t>
            </a:r>
          </a:p>
        </p:txBody>
      </p:sp>
      <p:pic>
        <p:nvPicPr>
          <p:cNvPr id="8" name="Marcador de contenido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95736" y="836712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214282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</a:t>
            </a: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19 </a:t>
            </a: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1" name="10 Tabla"/>
          <p:cNvGraphicFramePr>
            <a:graphicFrameLocks noGrp="1"/>
          </p:cNvGraphicFramePr>
          <p:nvPr/>
        </p:nvGraphicFramePr>
        <p:xfrm>
          <a:off x="1928794" y="1357295"/>
          <a:ext cx="4857783" cy="5509464"/>
        </p:xfrm>
        <a:graphic>
          <a:graphicData uri="http://schemas.openxmlformats.org/drawingml/2006/table">
            <a:tbl>
              <a:tblPr/>
              <a:tblGrid>
                <a:gridCol w="2734161"/>
                <a:gridCol w="707874"/>
                <a:gridCol w="707874"/>
                <a:gridCol w="707874"/>
              </a:tblGrid>
              <a:tr h="126671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DIRECCION DE SERVICIOS DE SALUD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6671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SUBDIRECCION DE CONTROL Y PREVENCION DE ENFERMEDADES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6671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DEPARTAMENTO DE VIGILANCIA EPIDEMIOLOGICA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6671"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9873">
                <a:tc gridSpan="4">
                  <a:txBody>
                    <a:bodyPr/>
                    <a:lstStyle/>
                    <a:p>
                      <a:pPr algn="r" fontAlgn="b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Prontuario semana 19-2018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57009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Padecimiento</a:t>
                      </a:r>
                    </a:p>
                  </a:txBody>
                  <a:tcPr marL="5459" marR="5459" marT="54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2018</a:t>
                      </a:r>
                    </a:p>
                  </a:txBody>
                  <a:tcPr marL="5459" marR="5459" marT="54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2017</a:t>
                      </a:r>
                    </a:p>
                  </a:txBody>
                  <a:tcPr marL="5459" marR="5459" marT="54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Variación</a:t>
                      </a:r>
                    </a:p>
                  </a:txBody>
                  <a:tcPr marL="5459" marR="5459" marT="54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Infecciones respiratorias agudas *</a:t>
                      </a:r>
                    </a:p>
                  </a:txBody>
                  <a:tcPr marL="5459" marR="5459" marT="54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101304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111,213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-8.91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latin typeface="Arial"/>
                        </a:rPr>
                        <a:t>Enfermedades</a:t>
                      </a:r>
                      <a:r>
                        <a:rPr lang="es-MX" sz="800" b="0" i="0" u="none" strike="noStrike" baseline="0" dirty="0" smtClean="0">
                          <a:latin typeface="Arial"/>
                        </a:rPr>
                        <a:t> diarreicas agudas**</a:t>
                      </a:r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459" marR="5459" marT="54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20584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19,906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3.41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44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Infección de vías urinarias</a:t>
                      </a:r>
                    </a:p>
                  </a:txBody>
                  <a:tcPr marL="5459" marR="5459" marT="54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16133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16,180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-0.29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Gingivitis y enfermedad periodontal</a:t>
                      </a:r>
                    </a:p>
                  </a:txBody>
                  <a:tcPr marL="5459" marR="5459" marT="54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5778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6,440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-10.28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Otitis media aguda</a:t>
                      </a:r>
                    </a:p>
                  </a:txBody>
                  <a:tcPr marL="5459" marR="5459" marT="54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5671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4,371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29.74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Úlceras, gastritis y duodenitis</a:t>
                      </a:r>
                    </a:p>
                  </a:txBody>
                  <a:tcPr marL="5459" marR="5459" marT="54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5306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4,665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13.74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Conjuntivitis</a:t>
                      </a:r>
                    </a:p>
                  </a:txBody>
                  <a:tcPr marL="5459" marR="5459" marT="54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4839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4,646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Calibri"/>
                        </a:rPr>
                        <a:t>4.15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Obesidad</a:t>
                      </a:r>
                    </a:p>
                  </a:txBody>
                  <a:tcPr marL="5459" marR="5459" marT="54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1941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2,697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Calibri"/>
                        </a:rPr>
                        <a:t>-28.03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Enfermedades de Transmisión Sexual ***</a:t>
                      </a:r>
                    </a:p>
                  </a:txBody>
                  <a:tcPr marL="5459" marR="5459" marT="54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2208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1,784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23.77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Hipertensión arterial</a:t>
                      </a:r>
                    </a:p>
                  </a:txBody>
                  <a:tcPr marL="5459" marR="5459" marT="54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1046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1,139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-8.17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Asma</a:t>
                      </a:r>
                    </a:p>
                  </a:txBody>
                  <a:tcPr marL="5459" marR="5459" marT="54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946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983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-3.76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Varicela</a:t>
                      </a:r>
                    </a:p>
                  </a:txBody>
                  <a:tcPr marL="5459" marR="5459" marT="54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797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870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Calibri"/>
                        </a:rPr>
                        <a:t>-8.39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Diabetes mellitus (ambas) ****</a:t>
                      </a:r>
                    </a:p>
                  </a:txBody>
                  <a:tcPr marL="5459" marR="5459" marT="54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647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756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-14.42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Insuficiencia venosa periférica</a:t>
                      </a:r>
                    </a:p>
                  </a:txBody>
                  <a:tcPr marL="5459" marR="5459" marT="54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445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592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-24.83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Otras helmintiasis</a:t>
                      </a:r>
                    </a:p>
                  </a:txBody>
                  <a:tcPr marL="5459" marR="5459" marT="54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421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622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Calibri"/>
                        </a:rPr>
                        <a:t>-32.32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Quemaduras</a:t>
                      </a:r>
                    </a:p>
                  </a:txBody>
                  <a:tcPr marL="5459" marR="5459" marT="54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378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374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1.07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Depresión</a:t>
                      </a:r>
                    </a:p>
                  </a:txBody>
                  <a:tcPr marL="5459" marR="5459" marT="54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302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335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-9.85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Hiperplasia de la próstata</a:t>
                      </a:r>
                    </a:p>
                  </a:txBody>
                  <a:tcPr marL="5459" marR="5459" marT="54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212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294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-27.89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20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Edema, proteinuria y transtornos hipertensivos en el embarazo, parto y</a:t>
                      </a:r>
                    </a:p>
                  </a:txBody>
                  <a:tcPr marL="5459" marR="5459" marT="54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184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181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Calibri"/>
                        </a:rPr>
                        <a:t>1.66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009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Mordeduras por perro</a:t>
                      </a:r>
                    </a:p>
                  </a:txBody>
                  <a:tcPr marL="5459" marR="5459" marT="54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181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217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Calibri"/>
                        </a:rPr>
                        <a:t>-16.59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873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:</a:t>
                      </a:r>
                    </a:p>
                  </a:txBody>
                  <a:tcPr marL="5459" marR="5459" marT="54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173,933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183,724</a:t>
                      </a:r>
                    </a:p>
                  </a:txBody>
                  <a:tcPr marL="5459" marR="5459" marT="545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1" i="0" u="none" strike="noStrike" dirty="0">
                          <a:latin typeface="Calibri"/>
                        </a:rPr>
                        <a:t>-5.33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671"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6361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Fuente: EPIMORBI-SUAVE. Subdirección de Prevención y Control de Enfermedades. Secretaría de Salud. B.C.S.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6361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*Incluye: infección respiratoria aguda, faringitis, amigdalitis estreptococica, neumonía, bronconeumonía e influenza.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6361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**Incluye: amibiasis intestinal,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shigelosis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fiebre tifoidea,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giardiasis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enfermedad diarreica aguda, intoxicación alimentaria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132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bacteriana, paratifoidea, otras salmonelosis y otras infecciones intestinales debidas a protozoarios.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6361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***Incluye: VIH, candidiasis urogenital, herpes genital, infección gonocócica genitourinaria, linfogranuloma venéreo,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6671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 sífilis adquirida, tricomoniasis urogenital, chancro blando y vulvovaginitis aguda.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6671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**** Incluye diabetes mellitus tipo 1 y 2.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667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Observación: Se Incluye información de Consultorios Anexos a Farmacia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132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Nota: información disponible en el sistema de notificación, para el mismo período en ambos años. 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</a:t>
            </a: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19 </a:t>
            </a: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0166" y="1714488"/>
            <a:ext cx="5514986" cy="4755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369</Words>
  <Application>Microsoft Office PowerPoint</Application>
  <PresentationFormat>Presentación en pantalla (4:3)</PresentationFormat>
  <Paragraphs>114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B.C.S.  PANORAMA EPIDEMIOLOGICO 2018</vt:lpstr>
      <vt:lpstr>MORBILIDAD GENERAL </vt:lpstr>
      <vt:lpstr>INFLUENZA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B.C.S.  PANORAMA EPIDEMIOLOGICO 2014</dc:title>
  <dc:creator>jgreen</dc:creator>
  <cp:lastModifiedBy>jgreen</cp:lastModifiedBy>
  <cp:revision>31</cp:revision>
  <dcterms:created xsi:type="dcterms:W3CDTF">2018-06-06T16:56:21Z</dcterms:created>
  <dcterms:modified xsi:type="dcterms:W3CDTF">2018-07-09T15:05:11Z</dcterms:modified>
</cp:coreProperties>
</file>